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1" r:id="rId16"/>
    <p:sldId id="272" r:id="rId17"/>
    <p:sldId id="273" r:id="rId18"/>
    <p:sldId id="274" r:id="rId1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endParaRPr lang="nl-NL"/>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NL"/>
          </a:p>
        </p:txBody>
      </p:sp>
      <p:sp>
        <p:nvSpPr>
          <p:cNvPr id="4" name="Tijdelijke aanduiding voor datum 3"/>
          <p:cNvSpPr>
            <a:spLocks noGrp="1"/>
          </p:cNvSpPr>
          <p:nvPr>
            <p:ph type="dt" sz="half" idx="10"/>
          </p:nvPr>
        </p:nvSpPr>
        <p:spPr/>
        <p:txBody>
          <a:bodyPr/>
          <a:lstStyle/>
          <a:p>
            <a:fld id="{997FA67D-FC65-4355-AC51-C2EA7E5AE27D}" type="datetimeFigureOut">
              <a:rPr lang="nl-NL" smtClean="0"/>
              <a:t>4-4-2017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D41B5BE-8878-4E39-93B8-6D1967750AB4}" type="slidenum">
              <a:rPr lang="nl-NL" smtClean="0"/>
              <a:t>‹nr.›</a:t>
            </a:fld>
            <a:endParaRPr lang="nl-NL"/>
          </a:p>
        </p:txBody>
      </p:sp>
    </p:spTree>
    <p:extLst>
      <p:ext uri="{BB962C8B-B14F-4D97-AF65-F5344CB8AC3E}">
        <p14:creationId xmlns:p14="http://schemas.microsoft.com/office/powerpoint/2010/main" val="1737888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a:p>
        </p:txBody>
      </p:sp>
      <p:sp>
        <p:nvSpPr>
          <p:cNvPr id="4" name="Tijdelijke aanduiding voor datum 3"/>
          <p:cNvSpPr>
            <a:spLocks noGrp="1"/>
          </p:cNvSpPr>
          <p:nvPr>
            <p:ph type="dt" sz="half" idx="10"/>
          </p:nvPr>
        </p:nvSpPr>
        <p:spPr/>
        <p:txBody>
          <a:bodyPr/>
          <a:lstStyle/>
          <a:p>
            <a:fld id="{997FA67D-FC65-4355-AC51-C2EA7E5AE27D}" type="datetimeFigureOut">
              <a:rPr lang="nl-NL" smtClean="0"/>
              <a:t>4-4-2017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D41B5BE-8878-4E39-93B8-6D1967750AB4}" type="slidenum">
              <a:rPr lang="nl-NL" smtClean="0"/>
              <a:t>‹nr.›</a:t>
            </a:fld>
            <a:endParaRPr lang="nl-NL"/>
          </a:p>
        </p:txBody>
      </p:sp>
    </p:spTree>
    <p:extLst>
      <p:ext uri="{BB962C8B-B14F-4D97-AF65-F5344CB8AC3E}">
        <p14:creationId xmlns:p14="http://schemas.microsoft.com/office/powerpoint/2010/main" val="697995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endParaRPr lang="nl-NL"/>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a:p>
        </p:txBody>
      </p:sp>
      <p:sp>
        <p:nvSpPr>
          <p:cNvPr id="4" name="Tijdelijke aanduiding voor datum 3"/>
          <p:cNvSpPr>
            <a:spLocks noGrp="1"/>
          </p:cNvSpPr>
          <p:nvPr>
            <p:ph type="dt" sz="half" idx="10"/>
          </p:nvPr>
        </p:nvSpPr>
        <p:spPr/>
        <p:txBody>
          <a:bodyPr/>
          <a:lstStyle/>
          <a:p>
            <a:fld id="{997FA67D-FC65-4355-AC51-C2EA7E5AE27D}" type="datetimeFigureOut">
              <a:rPr lang="nl-NL" smtClean="0"/>
              <a:t>4-4-2017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D41B5BE-8878-4E39-93B8-6D1967750AB4}" type="slidenum">
              <a:rPr lang="nl-NL" smtClean="0"/>
              <a:t>‹nr.›</a:t>
            </a:fld>
            <a:endParaRPr lang="nl-NL"/>
          </a:p>
        </p:txBody>
      </p:sp>
    </p:spTree>
    <p:extLst>
      <p:ext uri="{BB962C8B-B14F-4D97-AF65-F5344CB8AC3E}">
        <p14:creationId xmlns:p14="http://schemas.microsoft.com/office/powerpoint/2010/main" val="3975466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nl-NL"/>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a:p>
        </p:txBody>
      </p:sp>
      <p:sp>
        <p:nvSpPr>
          <p:cNvPr id="4" name="Tijdelijke aanduiding voor datum 3"/>
          <p:cNvSpPr>
            <a:spLocks noGrp="1"/>
          </p:cNvSpPr>
          <p:nvPr>
            <p:ph type="dt" sz="half" idx="10"/>
          </p:nvPr>
        </p:nvSpPr>
        <p:spPr/>
        <p:txBody>
          <a:bodyPr/>
          <a:lstStyle/>
          <a:p>
            <a:fld id="{997FA67D-FC65-4355-AC51-C2EA7E5AE27D}" type="datetimeFigureOut">
              <a:rPr lang="nl-NL" smtClean="0"/>
              <a:t>4-4-2017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D41B5BE-8878-4E39-93B8-6D1967750AB4}" type="slidenum">
              <a:rPr lang="nl-NL" smtClean="0"/>
              <a:t>‹nr.›</a:t>
            </a:fld>
            <a:endParaRPr lang="nl-NL"/>
          </a:p>
        </p:txBody>
      </p:sp>
    </p:spTree>
    <p:extLst>
      <p:ext uri="{BB962C8B-B14F-4D97-AF65-F5344CB8AC3E}">
        <p14:creationId xmlns:p14="http://schemas.microsoft.com/office/powerpoint/2010/main" val="3791574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endParaRPr lang="nl-NL"/>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p:cNvSpPr>
            <a:spLocks noGrp="1"/>
          </p:cNvSpPr>
          <p:nvPr>
            <p:ph type="dt" sz="half" idx="10"/>
          </p:nvPr>
        </p:nvSpPr>
        <p:spPr/>
        <p:txBody>
          <a:bodyPr/>
          <a:lstStyle/>
          <a:p>
            <a:fld id="{997FA67D-FC65-4355-AC51-C2EA7E5AE27D}" type="datetimeFigureOut">
              <a:rPr lang="nl-NL" smtClean="0"/>
              <a:t>4-4-2017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D41B5BE-8878-4E39-93B8-6D1967750AB4}" type="slidenum">
              <a:rPr lang="nl-NL" smtClean="0"/>
              <a:t>‹nr.›</a:t>
            </a:fld>
            <a:endParaRPr lang="nl-NL"/>
          </a:p>
        </p:txBody>
      </p:sp>
    </p:spTree>
    <p:extLst>
      <p:ext uri="{BB962C8B-B14F-4D97-AF65-F5344CB8AC3E}">
        <p14:creationId xmlns:p14="http://schemas.microsoft.com/office/powerpoint/2010/main" val="853108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nl-NL"/>
          </a:p>
        </p:txBody>
      </p:sp>
      <p:sp>
        <p:nvSpPr>
          <p:cNvPr id="3" name="Tijdelijke aanduiding voor inhoud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a:p>
        </p:txBody>
      </p:sp>
      <p:sp>
        <p:nvSpPr>
          <p:cNvPr id="4" name="Tijdelijke aanduiding voor inhoud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a:p>
        </p:txBody>
      </p:sp>
      <p:sp>
        <p:nvSpPr>
          <p:cNvPr id="5" name="Tijdelijke aanduiding voor datum 4"/>
          <p:cNvSpPr>
            <a:spLocks noGrp="1"/>
          </p:cNvSpPr>
          <p:nvPr>
            <p:ph type="dt" sz="half" idx="10"/>
          </p:nvPr>
        </p:nvSpPr>
        <p:spPr/>
        <p:txBody>
          <a:bodyPr/>
          <a:lstStyle/>
          <a:p>
            <a:fld id="{997FA67D-FC65-4355-AC51-C2EA7E5AE27D}" type="datetimeFigureOut">
              <a:rPr lang="nl-NL" smtClean="0"/>
              <a:t>4-4-2017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D41B5BE-8878-4E39-93B8-6D1967750AB4}" type="slidenum">
              <a:rPr lang="nl-NL" smtClean="0"/>
              <a:t>‹nr.›</a:t>
            </a:fld>
            <a:endParaRPr lang="nl-NL"/>
          </a:p>
        </p:txBody>
      </p:sp>
    </p:spTree>
    <p:extLst>
      <p:ext uri="{BB962C8B-B14F-4D97-AF65-F5344CB8AC3E}">
        <p14:creationId xmlns:p14="http://schemas.microsoft.com/office/powerpoint/2010/main" val="3014488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endParaRPr lang="nl-NL"/>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a:p>
        </p:txBody>
      </p:sp>
      <p:sp>
        <p:nvSpPr>
          <p:cNvPr id="7" name="Tijdelijke aanduiding voor datum 6"/>
          <p:cNvSpPr>
            <a:spLocks noGrp="1"/>
          </p:cNvSpPr>
          <p:nvPr>
            <p:ph type="dt" sz="half" idx="10"/>
          </p:nvPr>
        </p:nvSpPr>
        <p:spPr/>
        <p:txBody>
          <a:bodyPr/>
          <a:lstStyle/>
          <a:p>
            <a:fld id="{997FA67D-FC65-4355-AC51-C2EA7E5AE27D}" type="datetimeFigureOut">
              <a:rPr lang="nl-NL" smtClean="0"/>
              <a:t>4-4-2017</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CD41B5BE-8878-4E39-93B8-6D1967750AB4}" type="slidenum">
              <a:rPr lang="nl-NL" smtClean="0"/>
              <a:t>‹nr.›</a:t>
            </a:fld>
            <a:endParaRPr lang="nl-NL"/>
          </a:p>
        </p:txBody>
      </p:sp>
    </p:spTree>
    <p:extLst>
      <p:ext uri="{BB962C8B-B14F-4D97-AF65-F5344CB8AC3E}">
        <p14:creationId xmlns:p14="http://schemas.microsoft.com/office/powerpoint/2010/main" val="1061003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nl-NL"/>
          </a:p>
        </p:txBody>
      </p:sp>
      <p:sp>
        <p:nvSpPr>
          <p:cNvPr id="3" name="Tijdelijke aanduiding voor datum 2"/>
          <p:cNvSpPr>
            <a:spLocks noGrp="1"/>
          </p:cNvSpPr>
          <p:nvPr>
            <p:ph type="dt" sz="half" idx="10"/>
          </p:nvPr>
        </p:nvSpPr>
        <p:spPr/>
        <p:txBody>
          <a:bodyPr/>
          <a:lstStyle/>
          <a:p>
            <a:fld id="{997FA67D-FC65-4355-AC51-C2EA7E5AE27D}" type="datetimeFigureOut">
              <a:rPr lang="nl-NL" smtClean="0"/>
              <a:t>4-4-2017</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CD41B5BE-8878-4E39-93B8-6D1967750AB4}" type="slidenum">
              <a:rPr lang="nl-NL" smtClean="0"/>
              <a:t>‹nr.›</a:t>
            </a:fld>
            <a:endParaRPr lang="nl-NL"/>
          </a:p>
        </p:txBody>
      </p:sp>
    </p:spTree>
    <p:extLst>
      <p:ext uri="{BB962C8B-B14F-4D97-AF65-F5344CB8AC3E}">
        <p14:creationId xmlns:p14="http://schemas.microsoft.com/office/powerpoint/2010/main" val="855205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997FA67D-FC65-4355-AC51-C2EA7E5AE27D}" type="datetimeFigureOut">
              <a:rPr lang="nl-NL" smtClean="0"/>
              <a:t>4-4-2017</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CD41B5BE-8878-4E39-93B8-6D1967750AB4}" type="slidenum">
              <a:rPr lang="nl-NL" smtClean="0"/>
              <a:t>‹nr.›</a:t>
            </a:fld>
            <a:endParaRPr lang="nl-NL"/>
          </a:p>
        </p:txBody>
      </p:sp>
    </p:spTree>
    <p:extLst>
      <p:ext uri="{BB962C8B-B14F-4D97-AF65-F5344CB8AC3E}">
        <p14:creationId xmlns:p14="http://schemas.microsoft.com/office/powerpoint/2010/main" val="3304047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endParaRPr lang="nl-NL"/>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997FA67D-FC65-4355-AC51-C2EA7E5AE27D}" type="datetimeFigureOut">
              <a:rPr lang="nl-NL" smtClean="0"/>
              <a:t>4-4-2017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D41B5BE-8878-4E39-93B8-6D1967750AB4}" type="slidenum">
              <a:rPr lang="nl-NL" smtClean="0"/>
              <a:t>‹nr.›</a:t>
            </a:fld>
            <a:endParaRPr lang="nl-NL"/>
          </a:p>
        </p:txBody>
      </p:sp>
    </p:spTree>
    <p:extLst>
      <p:ext uri="{BB962C8B-B14F-4D97-AF65-F5344CB8AC3E}">
        <p14:creationId xmlns:p14="http://schemas.microsoft.com/office/powerpoint/2010/main" val="1606698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endParaRPr lang="nl-NL"/>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997FA67D-FC65-4355-AC51-C2EA7E5AE27D}" type="datetimeFigureOut">
              <a:rPr lang="nl-NL" smtClean="0"/>
              <a:t>4-4-2017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D41B5BE-8878-4E39-93B8-6D1967750AB4}" type="slidenum">
              <a:rPr lang="nl-NL" smtClean="0"/>
              <a:t>‹nr.›</a:t>
            </a:fld>
            <a:endParaRPr lang="nl-NL"/>
          </a:p>
        </p:txBody>
      </p:sp>
    </p:spTree>
    <p:extLst>
      <p:ext uri="{BB962C8B-B14F-4D97-AF65-F5344CB8AC3E}">
        <p14:creationId xmlns:p14="http://schemas.microsoft.com/office/powerpoint/2010/main" val="18801907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endParaRPr lang="nl-NL"/>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7FA67D-FC65-4355-AC51-C2EA7E5AE27D}" type="datetimeFigureOut">
              <a:rPr lang="nl-NL" smtClean="0"/>
              <a:t>4-4-2017</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41B5BE-8878-4E39-93B8-6D1967750AB4}" type="slidenum">
              <a:rPr lang="nl-NL" smtClean="0"/>
              <a:t>‹nr.›</a:t>
            </a:fld>
            <a:endParaRPr lang="nl-NL"/>
          </a:p>
        </p:txBody>
      </p:sp>
    </p:spTree>
    <p:extLst>
      <p:ext uri="{BB962C8B-B14F-4D97-AF65-F5344CB8AC3E}">
        <p14:creationId xmlns:p14="http://schemas.microsoft.com/office/powerpoint/2010/main" val="39798720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123test.n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youtu.be/TR9r_wR3Z_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a:solidFill>
                  <a:prstClr val="black"/>
                </a:solidFill>
              </a:rPr>
              <a:t>Maatschappelijke zorg 2</a:t>
            </a:r>
            <a:endParaRPr lang="nl-NL" dirty="0"/>
          </a:p>
        </p:txBody>
      </p:sp>
      <p:sp>
        <p:nvSpPr>
          <p:cNvPr id="3" name="Ondertitel 2"/>
          <p:cNvSpPr>
            <a:spLocks noGrp="1"/>
          </p:cNvSpPr>
          <p:nvPr>
            <p:ph type="subTitle" idx="1"/>
          </p:nvPr>
        </p:nvSpPr>
        <p:spPr/>
        <p:txBody>
          <a:bodyPr/>
          <a:lstStyle/>
          <a:p>
            <a:r>
              <a:rPr lang="nl-NL" dirty="0"/>
              <a:t>DSM ziekte en </a:t>
            </a:r>
          </a:p>
          <a:p>
            <a:r>
              <a:rPr lang="nl-NL" dirty="0"/>
              <a:t>stoornissen van cliënten</a:t>
            </a:r>
          </a:p>
          <a:p>
            <a:r>
              <a:rPr lang="nl-NL" dirty="0"/>
              <a:t>Stoornissen bij volwassenen stemming en angst</a:t>
            </a:r>
          </a:p>
        </p:txBody>
      </p:sp>
    </p:spTree>
    <p:extLst>
      <p:ext uri="{BB962C8B-B14F-4D97-AF65-F5344CB8AC3E}">
        <p14:creationId xmlns:p14="http://schemas.microsoft.com/office/powerpoint/2010/main" val="17269355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Bekende personen met deze klachten</a:t>
            </a:r>
          </a:p>
        </p:txBody>
      </p:sp>
      <p:sp>
        <p:nvSpPr>
          <p:cNvPr id="3" name="Tijdelijke aanduiding voor inhoud 2"/>
          <p:cNvSpPr>
            <a:spLocks noGrp="1"/>
          </p:cNvSpPr>
          <p:nvPr>
            <p:ph idx="1"/>
          </p:nvPr>
        </p:nvSpPr>
        <p:spPr>
          <a:xfrm>
            <a:off x="677334" y="1510748"/>
            <a:ext cx="8596668" cy="5234609"/>
          </a:xfrm>
        </p:spPr>
        <p:txBody>
          <a:bodyPr>
            <a:normAutofit fontScale="77500" lnSpcReduction="20000"/>
          </a:bodyPr>
          <a:lstStyle/>
          <a:p>
            <a:r>
              <a:rPr lang="nl-NL" dirty="0"/>
              <a:t>Showbiz: Marilyn Monroe, Kurt Cobain, Sinéad O’Connor, Anthonie Kalmerling, Robin Williams</a:t>
            </a:r>
          </a:p>
          <a:p>
            <a:r>
              <a:rPr lang="nl-NL" dirty="0"/>
              <a:t>Politiek: Winston Churchill,</a:t>
            </a:r>
          </a:p>
          <a:p>
            <a:r>
              <a:rPr lang="nl-NL" dirty="0"/>
              <a:t>Religieuze leiders: Maarten Luther King</a:t>
            </a:r>
          </a:p>
          <a:p>
            <a:r>
              <a:rPr lang="nl-NL" dirty="0"/>
              <a:t>Dichters: Sylvia </a:t>
            </a:r>
            <a:r>
              <a:rPr lang="nl-NL" dirty="0" err="1"/>
              <a:t>Plath</a:t>
            </a:r>
            <a:r>
              <a:rPr lang="nl-NL" dirty="0"/>
              <a:t>, </a:t>
            </a:r>
            <a:r>
              <a:rPr lang="nl-NL" dirty="0" err="1"/>
              <a:t>Alexandr</a:t>
            </a:r>
            <a:r>
              <a:rPr lang="nl-NL" dirty="0"/>
              <a:t> Poesjkin, Charles Baudelaire, Johann </a:t>
            </a:r>
            <a:r>
              <a:rPr lang="nl-NL" dirty="0" err="1"/>
              <a:t>W.Goethe</a:t>
            </a:r>
            <a:endParaRPr lang="nl-NL" dirty="0"/>
          </a:p>
          <a:p>
            <a:r>
              <a:rPr lang="nl-NL" dirty="0"/>
              <a:t>Filosofen: Friedrich Nietzsche, </a:t>
            </a:r>
            <a:r>
              <a:rPr lang="nl-NL" dirty="0" err="1"/>
              <a:t>Søren</a:t>
            </a:r>
            <a:r>
              <a:rPr lang="nl-NL" dirty="0"/>
              <a:t> Kierkegaard, Socrates, Plato</a:t>
            </a:r>
          </a:p>
          <a:p>
            <a:r>
              <a:rPr lang="nl-NL" dirty="0"/>
              <a:t>Schilders: Vincent van Gogh, Michelangelo</a:t>
            </a:r>
          </a:p>
          <a:p>
            <a:r>
              <a:rPr lang="nl-NL" dirty="0"/>
              <a:t>Schrijvers: Joost Zwagermans Simon Vestdijk, Charles Dickens, Virginia </a:t>
            </a:r>
            <a:r>
              <a:rPr lang="nl-NL" dirty="0" err="1"/>
              <a:t>Woolf</a:t>
            </a:r>
            <a:r>
              <a:rPr lang="nl-NL" dirty="0"/>
              <a:t>, Maarten Biesheuvel ,William </a:t>
            </a:r>
            <a:r>
              <a:rPr lang="nl-NL" dirty="0" err="1"/>
              <a:t>Styron</a:t>
            </a:r>
            <a:r>
              <a:rPr lang="nl-NL" dirty="0"/>
              <a:t> (schrijver van </a:t>
            </a:r>
            <a:r>
              <a:rPr lang="nl-NL" dirty="0" err="1"/>
              <a:t>Sophie’s</a:t>
            </a:r>
            <a:r>
              <a:rPr lang="nl-NL" dirty="0"/>
              <a:t> </a:t>
            </a:r>
            <a:r>
              <a:rPr lang="nl-NL" dirty="0" err="1"/>
              <a:t>Choice</a:t>
            </a:r>
            <a:r>
              <a:rPr lang="nl-NL" dirty="0"/>
              <a:t>), Ernest Hemmingway</a:t>
            </a:r>
          </a:p>
          <a:p>
            <a:r>
              <a:rPr lang="nl-NL" dirty="0"/>
              <a:t>Mythische figuren: </a:t>
            </a:r>
            <a:r>
              <a:rPr lang="nl-NL" dirty="0" err="1"/>
              <a:t>Persephone</a:t>
            </a:r>
            <a:r>
              <a:rPr lang="nl-NL" dirty="0"/>
              <a:t>, </a:t>
            </a:r>
            <a:r>
              <a:rPr lang="nl-NL" dirty="0" err="1"/>
              <a:t>Icarus</a:t>
            </a:r>
            <a:r>
              <a:rPr lang="nl-NL" dirty="0"/>
              <a:t>, Hercules, Ajax</a:t>
            </a:r>
          </a:p>
          <a:p>
            <a:r>
              <a:rPr lang="nl-NL" dirty="0"/>
              <a:t>Componisten: Robert Schumann, Ludwig van Beethoven, Sergei </a:t>
            </a:r>
            <a:r>
              <a:rPr lang="nl-NL" dirty="0" err="1"/>
              <a:t>Rachmaninov</a:t>
            </a:r>
            <a:r>
              <a:rPr lang="nl-NL" dirty="0"/>
              <a:t>, Pjotr </a:t>
            </a:r>
            <a:r>
              <a:rPr lang="nl-NL" dirty="0" err="1"/>
              <a:t>I.Tsjaikovsky</a:t>
            </a:r>
            <a:r>
              <a:rPr lang="nl-NL" dirty="0"/>
              <a:t>, Chopin</a:t>
            </a:r>
          </a:p>
          <a:p>
            <a:r>
              <a:rPr lang="nl-NL" dirty="0"/>
              <a:t>Wetenschappers: Kay Redfield </a:t>
            </a:r>
            <a:r>
              <a:rPr lang="nl-NL" dirty="0" err="1"/>
              <a:t>Jamison</a:t>
            </a:r>
            <a:r>
              <a:rPr lang="nl-NL" dirty="0"/>
              <a:t>, Christiaan Huygens, Piet Vroon, Isaac Newton</a:t>
            </a:r>
          </a:p>
          <a:p>
            <a:endParaRPr lang="nl-NL" dirty="0"/>
          </a:p>
        </p:txBody>
      </p:sp>
    </p:spTree>
    <p:extLst>
      <p:ext uri="{BB962C8B-B14F-4D97-AF65-F5344CB8AC3E}">
        <p14:creationId xmlns:p14="http://schemas.microsoft.com/office/powerpoint/2010/main" val="30000946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Angststoornis. Theorie</a:t>
            </a:r>
          </a:p>
        </p:txBody>
      </p:sp>
      <p:sp>
        <p:nvSpPr>
          <p:cNvPr id="3" name="Tijdelijke aanduiding voor inhoud 2"/>
          <p:cNvSpPr>
            <a:spLocks noGrp="1"/>
          </p:cNvSpPr>
          <p:nvPr>
            <p:ph idx="1"/>
          </p:nvPr>
        </p:nvSpPr>
        <p:spPr/>
        <p:txBody>
          <a:bodyPr/>
          <a:lstStyle/>
          <a:p>
            <a:r>
              <a:rPr lang="nl-NL" dirty="0"/>
              <a:t>Wat is een angststoornis.</a:t>
            </a:r>
          </a:p>
          <a:p>
            <a:endParaRPr lang="nl-NL" dirty="0"/>
          </a:p>
          <a:p>
            <a:pPr marL="0" indent="0">
              <a:buNone/>
            </a:pPr>
            <a:r>
              <a:rPr lang="nl-NL" sz="2400" b="0" i="0" dirty="0">
                <a:solidFill>
                  <a:srgbClr val="000000"/>
                </a:solidFill>
                <a:effectLst/>
                <a:latin typeface="Arial" panose="020B0604020202020204" pitchFamily="34" charset="0"/>
              </a:rPr>
              <a:t>Een angststoornis is, zoals de naam al zegt, een aandoening waarvan het hoofdkenmerk 'angst' is. </a:t>
            </a:r>
          </a:p>
          <a:p>
            <a:pPr marL="0" indent="0">
              <a:buNone/>
            </a:pPr>
            <a:endParaRPr lang="nl-NL" sz="2400" b="0" i="0" dirty="0">
              <a:solidFill>
                <a:srgbClr val="000000"/>
              </a:solidFill>
              <a:effectLst/>
              <a:latin typeface="Arial" panose="020B0604020202020204" pitchFamily="34" charset="0"/>
            </a:endParaRPr>
          </a:p>
          <a:p>
            <a:pPr marL="0" indent="0">
              <a:buNone/>
            </a:pPr>
            <a:r>
              <a:rPr lang="nl-NL" sz="2400" b="0" i="0" dirty="0">
                <a:solidFill>
                  <a:srgbClr val="000000"/>
                </a:solidFill>
                <a:effectLst/>
                <a:latin typeface="Arial" panose="020B0604020202020204" pitchFamily="34" charset="0"/>
              </a:rPr>
              <a:t>Wanneer je hier last van hebt, zal je leven in hinderlijke mate draaien om angst.</a:t>
            </a:r>
            <a:endParaRPr lang="nl-NL" sz="2400" dirty="0"/>
          </a:p>
        </p:txBody>
      </p:sp>
    </p:spTree>
    <p:extLst>
      <p:ext uri="{BB962C8B-B14F-4D97-AF65-F5344CB8AC3E}">
        <p14:creationId xmlns:p14="http://schemas.microsoft.com/office/powerpoint/2010/main" val="27119755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sp>
        <p:nvSpPr>
          <p:cNvPr id="3" name="Tijdelijke aanduiding voor inhoud 2"/>
          <p:cNvSpPr>
            <a:spLocks noGrp="1"/>
          </p:cNvSpPr>
          <p:nvPr>
            <p:ph idx="1"/>
          </p:nvPr>
        </p:nvSpPr>
        <p:spPr/>
        <p:txBody>
          <a:bodyPr/>
          <a:lstStyle/>
          <a:p>
            <a:r>
              <a:rPr lang="nl-NL" dirty="0"/>
              <a:t>Veel mensen hebben angsten, maar hebben geleerd hiermee om te gaan. Ze hebben trucjes hiervoor bedacht. Bv bepaalde situaties vermijden.</a:t>
            </a:r>
          </a:p>
          <a:p>
            <a:endParaRPr lang="nl-NL" dirty="0"/>
          </a:p>
          <a:p>
            <a:r>
              <a:rPr lang="nl-NL" dirty="0"/>
              <a:t>Toch kan het zo zijn dat er fysiologische processen waarneembaar zijn.</a:t>
            </a:r>
          </a:p>
          <a:p>
            <a:pPr marL="0" indent="0">
              <a:buNone/>
            </a:pPr>
            <a:r>
              <a:rPr lang="nl-NL" dirty="0"/>
              <a:t>   Welke zijn dit?</a:t>
            </a:r>
          </a:p>
          <a:p>
            <a:endParaRPr lang="nl-NL" dirty="0"/>
          </a:p>
        </p:txBody>
      </p:sp>
    </p:spTree>
    <p:extLst>
      <p:ext uri="{BB962C8B-B14F-4D97-AF65-F5344CB8AC3E}">
        <p14:creationId xmlns:p14="http://schemas.microsoft.com/office/powerpoint/2010/main" val="4930790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Factoren bij angst</a:t>
            </a:r>
          </a:p>
        </p:txBody>
      </p:sp>
      <p:sp>
        <p:nvSpPr>
          <p:cNvPr id="3" name="Tijdelijke aanduiding voor inhoud 2"/>
          <p:cNvSpPr>
            <a:spLocks noGrp="1"/>
          </p:cNvSpPr>
          <p:nvPr>
            <p:ph idx="1"/>
          </p:nvPr>
        </p:nvSpPr>
        <p:spPr/>
        <p:txBody>
          <a:bodyPr>
            <a:normAutofit fontScale="92500" lnSpcReduction="20000"/>
          </a:bodyPr>
          <a:lstStyle/>
          <a:p>
            <a:r>
              <a:rPr lang="nl-NL" dirty="0"/>
              <a:t>Erfelijkheid,</a:t>
            </a:r>
          </a:p>
          <a:p>
            <a:endParaRPr lang="nl-NL" dirty="0"/>
          </a:p>
          <a:p>
            <a:r>
              <a:rPr lang="nl-NL" dirty="0"/>
              <a:t>Werking/bij werking van </a:t>
            </a:r>
            <a:r>
              <a:rPr lang="nl-NL" dirty="0" err="1"/>
              <a:t>med</a:t>
            </a:r>
            <a:r>
              <a:rPr lang="nl-NL" dirty="0"/>
              <a:t>.</a:t>
            </a:r>
          </a:p>
          <a:p>
            <a:endParaRPr lang="nl-NL" dirty="0"/>
          </a:p>
          <a:p>
            <a:r>
              <a:rPr lang="nl-NL" dirty="0"/>
              <a:t>Ziekte bv</a:t>
            </a:r>
          </a:p>
          <a:p>
            <a:pPr marL="0" indent="0">
              <a:buNone/>
            </a:pPr>
            <a:r>
              <a:rPr lang="nl-NL" dirty="0"/>
              <a:t>	Kanker, epilepsie, diabetes, aids, hartziekten</a:t>
            </a:r>
          </a:p>
          <a:p>
            <a:endParaRPr lang="nl-NL" dirty="0"/>
          </a:p>
          <a:p>
            <a:r>
              <a:rPr lang="nl-NL" dirty="0"/>
              <a:t>Overdosis bv cafeïne, amfetamine maar ook door </a:t>
            </a:r>
            <a:r>
              <a:rPr lang="nl-NL" dirty="0" err="1"/>
              <a:t>Detox</a:t>
            </a:r>
            <a:r>
              <a:rPr lang="nl-NL" dirty="0"/>
              <a:t> </a:t>
            </a:r>
          </a:p>
          <a:p>
            <a:endParaRPr lang="nl-NL" dirty="0"/>
          </a:p>
          <a:p>
            <a:r>
              <a:rPr lang="nl-NL" dirty="0"/>
              <a:t>Het kan ook samenhangen met een depressie</a:t>
            </a:r>
          </a:p>
        </p:txBody>
      </p:sp>
    </p:spTree>
    <p:extLst>
      <p:ext uri="{BB962C8B-B14F-4D97-AF65-F5344CB8AC3E}">
        <p14:creationId xmlns:p14="http://schemas.microsoft.com/office/powerpoint/2010/main" val="690572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Dwang</a:t>
            </a:r>
          </a:p>
        </p:txBody>
      </p:sp>
      <p:sp>
        <p:nvSpPr>
          <p:cNvPr id="3" name="Tijdelijke aanduiding voor inhoud 2"/>
          <p:cNvSpPr>
            <a:spLocks noGrp="1"/>
          </p:cNvSpPr>
          <p:nvPr>
            <p:ph idx="1"/>
          </p:nvPr>
        </p:nvSpPr>
        <p:spPr/>
        <p:txBody>
          <a:bodyPr>
            <a:normAutofit/>
          </a:bodyPr>
          <a:lstStyle/>
          <a:p>
            <a:pPr marL="0" indent="0">
              <a:buNone/>
            </a:pPr>
            <a:r>
              <a:rPr lang="nl-NL" sz="2000" dirty="0"/>
              <a:t>De dwangstoornis is ook een angststoornis.</a:t>
            </a:r>
          </a:p>
          <a:p>
            <a:pPr marL="0" indent="0">
              <a:buNone/>
            </a:pPr>
            <a:endParaRPr lang="nl-NL" sz="2000" dirty="0"/>
          </a:p>
          <a:p>
            <a:pPr marL="0" indent="0">
              <a:buNone/>
            </a:pPr>
            <a:r>
              <a:rPr lang="nl-NL" sz="2000" dirty="0"/>
              <a:t>Angst is er de grote drijfveer van. </a:t>
            </a:r>
          </a:p>
          <a:p>
            <a:pPr marL="0" indent="0">
              <a:buNone/>
            </a:pPr>
            <a:endParaRPr lang="nl-NL" sz="2000" dirty="0"/>
          </a:p>
          <a:p>
            <a:pPr marL="0" indent="0">
              <a:buNone/>
            </a:pPr>
            <a:r>
              <a:rPr lang="nl-NL" sz="2000" dirty="0"/>
              <a:t>Iemand controleert bijvoorbeeld uit angst voor brand, of wast zijn handen uit angst ziektes op zichzelf of anderen over te brengen. </a:t>
            </a:r>
          </a:p>
        </p:txBody>
      </p:sp>
    </p:spTree>
    <p:extLst>
      <p:ext uri="{BB962C8B-B14F-4D97-AF65-F5344CB8AC3E}">
        <p14:creationId xmlns:p14="http://schemas.microsoft.com/office/powerpoint/2010/main" val="27255280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Paniekstoornis</a:t>
            </a:r>
          </a:p>
        </p:txBody>
      </p:sp>
      <p:sp>
        <p:nvSpPr>
          <p:cNvPr id="3" name="Tijdelijke aanduiding voor inhoud 2"/>
          <p:cNvSpPr>
            <a:spLocks noGrp="1"/>
          </p:cNvSpPr>
          <p:nvPr>
            <p:ph idx="1"/>
          </p:nvPr>
        </p:nvSpPr>
        <p:spPr>
          <a:xfrm>
            <a:off x="677334" y="1775791"/>
            <a:ext cx="8596668" cy="4532244"/>
          </a:xfrm>
        </p:spPr>
        <p:txBody>
          <a:bodyPr>
            <a:normAutofit/>
          </a:bodyPr>
          <a:lstStyle/>
          <a:p>
            <a:r>
              <a:rPr lang="nl-NL" sz="1900" dirty="0"/>
              <a:t>Een paniekstoornis heb je wanneer je op meestal onverwachte momenten wordt overvallen door een overweldigend gevoel van angst. </a:t>
            </a:r>
          </a:p>
          <a:p>
            <a:endParaRPr lang="nl-NL" sz="1900" dirty="0"/>
          </a:p>
          <a:p>
            <a:r>
              <a:rPr lang="nl-NL" sz="1900" dirty="0"/>
              <a:t>Vaak gaat dat gepaard met allerlei lichamelijke symptomen, zoals hartkloppingen, duizeligheid, tintelende ledematen, wazig zien, misselijkheid enzovoorts. </a:t>
            </a:r>
          </a:p>
          <a:p>
            <a:endParaRPr lang="nl-NL" sz="1900" dirty="0"/>
          </a:p>
          <a:p>
            <a:r>
              <a:rPr lang="nl-NL" sz="1900" dirty="0"/>
              <a:t>Daarbij hebben mensen dan vaak de angst flauw te vallen, de controle te verliezen, gek te worden of zelfs het leven te verliezen.</a:t>
            </a:r>
          </a:p>
          <a:p>
            <a:endParaRPr lang="nl-NL" sz="1900" dirty="0"/>
          </a:p>
          <a:p>
            <a:r>
              <a:rPr lang="nl-NL" sz="1900" dirty="0"/>
              <a:t> De paniekstoornis kan gepaard gaan met het toenemend vermijden van allerlei situaties en heet dan: paniekstoornis met agorafobie. Wanneer van vermijding (nog) geen sprake is spreken we van een paniekstoornis zonder agorafobie.</a:t>
            </a:r>
          </a:p>
          <a:p>
            <a:pPr marL="0" indent="0">
              <a:buNone/>
            </a:pPr>
            <a:endParaRPr lang="nl-NL" dirty="0"/>
          </a:p>
        </p:txBody>
      </p:sp>
    </p:spTree>
    <p:extLst>
      <p:ext uri="{BB962C8B-B14F-4D97-AF65-F5344CB8AC3E}">
        <p14:creationId xmlns:p14="http://schemas.microsoft.com/office/powerpoint/2010/main" val="30850448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agorafobie</a:t>
            </a:r>
          </a:p>
        </p:txBody>
      </p:sp>
      <p:sp>
        <p:nvSpPr>
          <p:cNvPr id="3" name="Tijdelijke aanduiding voor inhoud 2"/>
          <p:cNvSpPr>
            <a:spLocks noGrp="1"/>
          </p:cNvSpPr>
          <p:nvPr>
            <p:ph idx="1"/>
          </p:nvPr>
        </p:nvSpPr>
        <p:spPr/>
        <p:txBody>
          <a:bodyPr>
            <a:normAutofit/>
          </a:bodyPr>
          <a:lstStyle/>
          <a:p>
            <a:r>
              <a:rPr lang="nl-NL" dirty="0"/>
              <a:t>Een agorafobie heb je wanneer je allerlei situaties uit de weg gaat, vaak uit angst daar een paniekaanval te zullen krijgen. Vandaar dat een agorafobie vaak samengaat met een paniekstoornis.</a:t>
            </a:r>
          </a:p>
          <a:p>
            <a:endParaRPr lang="nl-NL" dirty="0"/>
          </a:p>
          <a:p>
            <a:r>
              <a:rPr lang="nl-NL" dirty="0"/>
              <a:t>Letterlijk betekent agorafobie pleinvrees of straatvrees. Het gaat om angst voor al die situaties waaruit je niet gemakkelijk of niet met goed fatsoen weg kunt, of waarin niet snel hulp voorhanden is. </a:t>
            </a:r>
          </a:p>
        </p:txBody>
      </p:sp>
    </p:spTree>
    <p:extLst>
      <p:ext uri="{BB962C8B-B14F-4D97-AF65-F5344CB8AC3E}">
        <p14:creationId xmlns:p14="http://schemas.microsoft.com/office/powerpoint/2010/main" val="22655482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Gegeneraliseerde angststoornis</a:t>
            </a:r>
          </a:p>
        </p:txBody>
      </p:sp>
      <p:sp>
        <p:nvSpPr>
          <p:cNvPr id="3" name="Tijdelijke aanduiding voor inhoud 2"/>
          <p:cNvSpPr>
            <a:spLocks noGrp="1"/>
          </p:cNvSpPr>
          <p:nvPr>
            <p:ph idx="1"/>
          </p:nvPr>
        </p:nvSpPr>
        <p:spPr>
          <a:xfrm>
            <a:off x="677334" y="1616765"/>
            <a:ext cx="8596668" cy="4424597"/>
          </a:xfrm>
        </p:spPr>
        <p:txBody>
          <a:bodyPr>
            <a:normAutofit/>
          </a:bodyPr>
          <a:lstStyle/>
          <a:p>
            <a:r>
              <a:rPr lang="nl-NL" sz="2000" dirty="0"/>
              <a:t>Een gegeneraliseerde angststoornis heb je wanneer je je voortdurend zorgen maakt om allerlei zaken. </a:t>
            </a:r>
          </a:p>
          <a:p>
            <a:endParaRPr lang="nl-NL" sz="2000" dirty="0"/>
          </a:p>
          <a:p>
            <a:r>
              <a:rPr lang="nl-NL" sz="2000" dirty="0"/>
              <a:t>Je piekert je suf. Dat kan gaan om je financiële situatie, om de gezondheid van je ouders of kinderen, om je werk, om het onderhoud van je woning, om een ruzie in de familie enzovoorts. </a:t>
            </a:r>
          </a:p>
          <a:p>
            <a:endParaRPr lang="nl-NL" sz="2000" dirty="0"/>
          </a:p>
          <a:p>
            <a:r>
              <a:rPr lang="nl-NL" sz="2000" dirty="0"/>
              <a:t>Net als de andere angststoornissen maakt dit gepieker vaak dat je je steeds somberder, gejaagder en rustelozer gaat voelen.</a:t>
            </a:r>
          </a:p>
          <a:p>
            <a:endParaRPr lang="nl-NL" sz="2000" dirty="0"/>
          </a:p>
          <a:p>
            <a:r>
              <a:rPr lang="nl-NL" sz="2000" dirty="0"/>
              <a:t> Angststoornissen gaan nogal eens met een depressie gepaard. Veel mensen geven aan dat de angst er eerst was en pas daarna de depressie.</a:t>
            </a:r>
          </a:p>
        </p:txBody>
      </p:sp>
    </p:spTree>
    <p:extLst>
      <p:ext uri="{BB962C8B-B14F-4D97-AF65-F5344CB8AC3E}">
        <p14:creationId xmlns:p14="http://schemas.microsoft.com/office/powerpoint/2010/main" val="8608665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r>
              <a:rPr lang="nl-NL" dirty="0"/>
              <a:t>Maak opdracht 5</a:t>
            </a:r>
          </a:p>
          <a:p>
            <a:endParaRPr lang="nl-NL" dirty="0"/>
          </a:p>
          <a:p>
            <a:r>
              <a:rPr lang="nl-NL" dirty="0"/>
              <a:t>Gaan naar </a:t>
            </a:r>
            <a:r>
              <a:rPr lang="nl-NL" dirty="0">
                <a:hlinkClick r:id="rId2"/>
              </a:rPr>
              <a:t>www.123test.nl</a:t>
            </a:r>
            <a:r>
              <a:rPr lang="nl-NL" dirty="0"/>
              <a:t> 	</a:t>
            </a:r>
          </a:p>
          <a:p>
            <a:pPr lvl="1"/>
            <a:r>
              <a:rPr lang="nl-NL" dirty="0"/>
              <a:t>Zoekopdracht angsttest.</a:t>
            </a:r>
          </a:p>
        </p:txBody>
      </p:sp>
    </p:spTree>
    <p:extLst>
      <p:ext uri="{BB962C8B-B14F-4D97-AF65-F5344CB8AC3E}">
        <p14:creationId xmlns:p14="http://schemas.microsoft.com/office/powerpoint/2010/main" val="2859955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De vorige keer…</a:t>
            </a:r>
          </a:p>
        </p:txBody>
      </p:sp>
      <p:sp>
        <p:nvSpPr>
          <p:cNvPr id="3" name="Tijdelijke aanduiding voor inhoud 2"/>
          <p:cNvSpPr>
            <a:spLocks noGrp="1"/>
          </p:cNvSpPr>
          <p:nvPr>
            <p:ph idx="1"/>
          </p:nvPr>
        </p:nvSpPr>
        <p:spPr/>
        <p:txBody>
          <a:bodyPr/>
          <a:lstStyle/>
          <a:p>
            <a:endParaRPr lang="nl-NL"/>
          </a:p>
        </p:txBody>
      </p:sp>
    </p:spTree>
    <p:extLst>
      <p:ext uri="{BB962C8B-B14F-4D97-AF65-F5344CB8AC3E}">
        <p14:creationId xmlns:p14="http://schemas.microsoft.com/office/powerpoint/2010/main" val="3756951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Vandaag</a:t>
            </a:r>
            <a:br>
              <a:rPr lang="nl-NL" dirty="0"/>
            </a:br>
            <a:endParaRPr lang="nl-NL" dirty="0"/>
          </a:p>
        </p:txBody>
      </p:sp>
      <p:sp>
        <p:nvSpPr>
          <p:cNvPr id="3" name="Tijdelijke aanduiding voor inhoud 2"/>
          <p:cNvSpPr>
            <a:spLocks noGrp="1"/>
          </p:cNvSpPr>
          <p:nvPr>
            <p:ph idx="1"/>
          </p:nvPr>
        </p:nvSpPr>
        <p:spPr/>
        <p:txBody>
          <a:bodyPr/>
          <a:lstStyle/>
          <a:p>
            <a:r>
              <a:rPr lang="nl-NL" dirty="0"/>
              <a:t>Stemmingsstoornissen</a:t>
            </a:r>
          </a:p>
          <a:p>
            <a:r>
              <a:rPr lang="nl-NL" dirty="0"/>
              <a:t>Angststoornissen</a:t>
            </a:r>
          </a:p>
        </p:txBody>
      </p:sp>
    </p:spTree>
    <p:extLst>
      <p:ext uri="{BB962C8B-B14F-4D97-AF65-F5344CB8AC3E}">
        <p14:creationId xmlns:p14="http://schemas.microsoft.com/office/powerpoint/2010/main" val="366692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Stemmingsstoornissen.</a:t>
            </a:r>
          </a:p>
        </p:txBody>
      </p:sp>
      <p:sp>
        <p:nvSpPr>
          <p:cNvPr id="3" name="Tijdelijke aanduiding voor inhoud 2"/>
          <p:cNvSpPr>
            <a:spLocks noGrp="1"/>
          </p:cNvSpPr>
          <p:nvPr>
            <p:ph idx="1"/>
          </p:nvPr>
        </p:nvSpPr>
        <p:spPr/>
        <p:txBody>
          <a:bodyPr>
            <a:normAutofit fontScale="92500" lnSpcReduction="20000"/>
          </a:bodyPr>
          <a:lstStyle/>
          <a:p>
            <a:pPr marL="0" indent="0">
              <a:buNone/>
            </a:pPr>
            <a:r>
              <a:rPr lang="nl-NL" dirty="0"/>
              <a:t>Theorie</a:t>
            </a:r>
          </a:p>
          <a:p>
            <a:endParaRPr lang="nl-NL" dirty="0"/>
          </a:p>
          <a:p>
            <a:r>
              <a:rPr lang="nl-NL" dirty="0"/>
              <a:t>De belangrijkste stemmingsstoornissen zijn:</a:t>
            </a:r>
          </a:p>
          <a:p>
            <a:endParaRPr lang="nl-NL" dirty="0"/>
          </a:p>
          <a:p>
            <a:r>
              <a:rPr lang="nl-NL" dirty="0"/>
              <a:t>Depressieve stoornis</a:t>
            </a:r>
          </a:p>
          <a:p>
            <a:endParaRPr lang="nl-NL" dirty="0"/>
          </a:p>
          <a:p>
            <a:r>
              <a:rPr lang="nl-NL" dirty="0"/>
              <a:t>Bipolaire stoornis( manisch depressief)</a:t>
            </a:r>
          </a:p>
          <a:p>
            <a:endParaRPr lang="nl-NL" dirty="0"/>
          </a:p>
          <a:p>
            <a:r>
              <a:rPr lang="nl-NL" dirty="0"/>
              <a:t>Schizo affectief. (kenmerk is hoge pieken en diepe dalen, maar er is een verschil met een bipolaire stoornis). Mensen schieten in een keer door naar of een manie of een depressie.</a:t>
            </a:r>
          </a:p>
          <a:p>
            <a:endParaRPr lang="nl-NL" dirty="0"/>
          </a:p>
        </p:txBody>
      </p:sp>
    </p:spTree>
    <p:extLst>
      <p:ext uri="{BB962C8B-B14F-4D97-AF65-F5344CB8AC3E}">
        <p14:creationId xmlns:p14="http://schemas.microsoft.com/office/powerpoint/2010/main" val="3763384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arn(inVertical)">
                                      <p:cBhvr>
                                        <p:cTn id="7" dur="500"/>
                                        <p:tgtEl>
                                          <p:spTgt spid="3">
                                            <p:txEl>
                                              <p:pRg st="4" end="4"/>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6" end="6"/>
                                            </p:txEl>
                                          </p:spTgt>
                                        </p:tgtEl>
                                        <p:attrNameLst>
                                          <p:attrName>style.visibility</p:attrName>
                                        </p:attrNameLst>
                                      </p:cBhvr>
                                      <p:to>
                                        <p:strVal val="visible"/>
                                      </p:to>
                                    </p:set>
                                    <p:animEffect transition="in" filter="barn(inVertical)">
                                      <p:cBhvr>
                                        <p:cTn id="10" dur="500"/>
                                        <p:tgtEl>
                                          <p:spTgt spid="3">
                                            <p:txEl>
                                              <p:pRg st="6" end="6"/>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animEffect transition="in" filter="barn(inVertical)">
                                      <p:cBhvr>
                                        <p:cTn id="1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r>
              <a:rPr lang="nl-NL" dirty="0"/>
              <a:t>Statistiek:</a:t>
            </a:r>
          </a:p>
          <a:p>
            <a:endParaRPr lang="nl-NL" dirty="0"/>
          </a:p>
          <a:p>
            <a:r>
              <a:rPr lang="nl-NL" dirty="0"/>
              <a:t>In Nederland maakt 15% van de mensen een depressieve periode door in zijn of haar leven.</a:t>
            </a:r>
          </a:p>
          <a:p>
            <a:endParaRPr lang="nl-NL" dirty="0"/>
          </a:p>
          <a:p>
            <a:r>
              <a:rPr lang="nl-NL" dirty="0"/>
              <a:t>Vrouwen hebben 2x zoveel kans op een depressie dan mannen. </a:t>
            </a:r>
          </a:p>
        </p:txBody>
      </p:sp>
    </p:spTree>
    <p:extLst>
      <p:ext uri="{BB962C8B-B14F-4D97-AF65-F5344CB8AC3E}">
        <p14:creationId xmlns:p14="http://schemas.microsoft.com/office/powerpoint/2010/main" val="318241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Depressie</a:t>
            </a:r>
          </a:p>
        </p:txBody>
      </p:sp>
      <p:sp>
        <p:nvSpPr>
          <p:cNvPr id="3" name="Tijdelijke aanduiding voor inhoud 2"/>
          <p:cNvSpPr>
            <a:spLocks noGrp="1"/>
          </p:cNvSpPr>
          <p:nvPr>
            <p:ph idx="1"/>
          </p:nvPr>
        </p:nvSpPr>
        <p:spPr/>
        <p:txBody>
          <a:bodyPr>
            <a:normAutofit fontScale="92500" lnSpcReduction="10000"/>
          </a:bodyPr>
          <a:lstStyle/>
          <a:p>
            <a:r>
              <a:rPr lang="nl-NL" dirty="0"/>
              <a:t>Wanneer spreek je van een depressie?</a:t>
            </a:r>
          </a:p>
          <a:p>
            <a:endParaRPr lang="nl-NL" dirty="0"/>
          </a:p>
          <a:p>
            <a:r>
              <a:rPr lang="nl-NL" dirty="0"/>
              <a:t>Een diagnose wordt gesteld als je last hebt van de volgende klachten.</a:t>
            </a:r>
          </a:p>
          <a:p>
            <a:pPr lvl="1"/>
            <a:r>
              <a:rPr lang="nl-NL" dirty="0"/>
              <a:t>Somber</a:t>
            </a:r>
          </a:p>
          <a:p>
            <a:pPr lvl="1"/>
            <a:r>
              <a:rPr lang="nl-NL" dirty="0"/>
              <a:t>Verlies in interesse in mensen/zaken </a:t>
            </a:r>
          </a:p>
          <a:p>
            <a:pPr lvl="1"/>
            <a:r>
              <a:rPr lang="nl-NL" dirty="0"/>
              <a:t>Lichamelijke onrust/ remmingen</a:t>
            </a:r>
          </a:p>
          <a:p>
            <a:pPr lvl="1"/>
            <a:r>
              <a:rPr lang="nl-NL" dirty="0"/>
              <a:t>Geen trek</a:t>
            </a:r>
          </a:p>
          <a:p>
            <a:pPr lvl="1"/>
            <a:r>
              <a:rPr lang="nl-NL" dirty="0"/>
              <a:t>Slaapproblemen</a:t>
            </a:r>
          </a:p>
          <a:p>
            <a:pPr lvl="1"/>
            <a:r>
              <a:rPr lang="nl-NL" dirty="0"/>
              <a:t>Vermoeidheid</a:t>
            </a:r>
          </a:p>
          <a:p>
            <a:pPr lvl="1"/>
            <a:r>
              <a:rPr lang="nl-NL" dirty="0"/>
              <a:t>Minderwaardigheidsgevoelens.(niet nihilistische)</a:t>
            </a:r>
          </a:p>
          <a:p>
            <a:pPr lvl="1"/>
            <a:r>
              <a:rPr lang="nl-NL" dirty="0"/>
              <a:t>Concentratie problemen</a:t>
            </a:r>
          </a:p>
          <a:p>
            <a:pPr lvl="1"/>
            <a:r>
              <a:rPr lang="nl-NL" dirty="0"/>
              <a:t>Gedachten over de dood</a:t>
            </a:r>
          </a:p>
          <a:p>
            <a:pPr lvl="1"/>
            <a:endParaRPr lang="nl-NL" dirty="0"/>
          </a:p>
        </p:txBody>
      </p:sp>
    </p:spTree>
    <p:extLst>
      <p:ext uri="{BB962C8B-B14F-4D97-AF65-F5344CB8AC3E}">
        <p14:creationId xmlns:p14="http://schemas.microsoft.com/office/powerpoint/2010/main" val="829340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 calcmode="lin" valueType="num">
                                      <p:cBhvr additive="base">
                                        <p:cTn id="2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 calcmode="lin" valueType="num">
                                      <p:cBhvr additive="base">
                                        <p:cTn id="2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8" end="8"/>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 calcmode="lin" valueType="num">
                                      <p:cBhvr additive="base">
                                        <p:cTn id="3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9" end="9"/>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 calcmode="lin" valueType="num">
                                      <p:cBhvr additive="base">
                                        <p:cTn id="3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anim calcmode="lin" valueType="num">
                                      <p:cBhvr additive="base">
                                        <p:cTn id="3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Depressie 2</a:t>
            </a:r>
          </a:p>
        </p:txBody>
      </p:sp>
      <p:sp>
        <p:nvSpPr>
          <p:cNvPr id="3" name="Tijdelijke aanduiding voor inhoud 2"/>
          <p:cNvSpPr>
            <a:spLocks noGrp="1"/>
          </p:cNvSpPr>
          <p:nvPr>
            <p:ph idx="1"/>
          </p:nvPr>
        </p:nvSpPr>
        <p:spPr/>
        <p:txBody>
          <a:bodyPr/>
          <a:lstStyle/>
          <a:p>
            <a:r>
              <a:rPr lang="nl-NL" dirty="0"/>
              <a:t>Je spreek pas over een depressie als de klachten  minimaal 4 tot 6 weken aanhouden. </a:t>
            </a:r>
          </a:p>
          <a:p>
            <a:endParaRPr lang="nl-NL" dirty="0"/>
          </a:p>
          <a:p>
            <a:r>
              <a:rPr lang="nl-NL" dirty="0"/>
              <a:t>Ouderen</a:t>
            </a:r>
          </a:p>
          <a:p>
            <a:pPr lvl="1"/>
            <a:r>
              <a:rPr lang="nl-NL" dirty="0"/>
              <a:t>De klachten die bij een depressie horen komen ook veel voor bij ouderen, maar de diagnose word niet altijd gesteld.</a:t>
            </a:r>
          </a:p>
          <a:p>
            <a:pPr lvl="1"/>
            <a:endParaRPr lang="nl-NL" dirty="0"/>
          </a:p>
          <a:p>
            <a:pPr lvl="1"/>
            <a:r>
              <a:rPr lang="nl-NL" dirty="0"/>
              <a:t>Hoe komt dit?</a:t>
            </a:r>
          </a:p>
          <a:p>
            <a:pPr lvl="1"/>
            <a:r>
              <a:rPr lang="nl-NL" dirty="0"/>
              <a:t>En wat is dan de consequentie?</a:t>
            </a:r>
          </a:p>
          <a:p>
            <a:pPr lvl="1"/>
            <a:endParaRPr lang="nl-NL" dirty="0"/>
          </a:p>
        </p:txBody>
      </p:sp>
    </p:spTree>
    <p:extLst>
      <p:ext uri="{BB962C8B-B14F-4D97-AF65-F5344CB8AC3E}">
        <p14:creationId xmlns:p14="http://schemas.microsoft.com/office/powerpoint/2010/main" val="3355163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Manie</a:t>
            </a:r>
          </a:p>
        </p:txBody>
      </p:sp>
      <p:sp>
        <p:nvSpPr>
          <p:cNvPr id="3" name="Tijdelijke aanduiding voor inhoud 2"/>
          <p:cNvSpPr>
            <a:spLocks noGrp="1"/>
          </p:cNvSpPr>
          <p:nvPr>
            <p:ph idx="1"/>
          </p:nvPr>
        </p:nvSpPr>
        <p:spPr/>
        <p:txBody>
          <a:bodyPr>
            <a:normAutofit fontScale="92500" lnSpcReduction="10000"/>
          </a:bodyPr>
          <a:lstStyle/>
          <a:p>
            <a:r>
              <a:rPr lang="nl-NL" sz="2600" dirty="0">
                <a:solidFill>
                  <a:prstClr val="black"/>
                </a:solidFill>
              </a:rPr>
              <a:t>Wanneer spreek je van een manie:</a:t>
            </a:r>
          </a:p>
          <a:p>
            <a:pPr lvl="1"/>
            <a:r>
              <a:rPr lang="nl-NL" dirty="0">
                <a:solidFill>
                  <a:prstClr val="black"/>
                </a:solidFill>
              </a:rPr>
              <a:t>Vrolijk</a:t>
            </a:r>
          </a:p>
          <a:p>
            <a:pPr lvl="1"/>
            <a:r>
              <a:rPr lang="nl-NL" dirty="0">
                <a:solidFill>
                  <a:prstClr val="black"/>
                </a:solidFill>
              </a:rPr>
              <a:t>Opgewekt</a:t>
            </a:r>
          </a:p>
          <a:p>
            <a:pPr lvl="1"/>
            <a:r>
              <a:rPr lang="nl-NL" dirty="0">
                <a:solidFill>
                  <a:prstClr val="black"/>
                </a:solidFill>
              </a:rPr>
              <a:t>Sterke emoties</a:t>
            </a:r>
          </a:p>
          <a:p>
            <a:pPr lvl="1"/>
            <a:r>
              <a:rPr lang="nl-NL" dirty="0">
                <a:solidFill>
                  <a:prstClr val="black"/>
                </a:solidFill>
              </a:rPr>
              <a:t>Agressief</a:t>
            </a:r>
          </a:p>
          <a:p>
            <a:pPr lvl="1"/>
            <a:r>
              <a:rPr lang="nl-NL" dirty="0">
                <a:solidFill>
                  <a:prstClr val="black"/>
                </a:solidFill>
              </a:rPr>
              <a:t>Zelf vertrouwen</a:t>
            </a:r>
          </a:p>
          <a:p>
            <a:pPr lvl="1"/>
            <a:r>
              <a:rPr lang="nl-NL" dirty="0">
                <a:solidFill>
                  <a:prstClr val="black"/>
                </a:solidFill>
              </a:rPr>
              <a:t>Drang om te spreken</a:t>
            </a:r>
          </a:p>
          <a:p>
            <a:pPr lvl="1"/>
            <a:r>
              <a:rPr lang="nl-NL" dirty="0">
                <a:solidFill>
                  <a:prstClr val="black"/>
                </a:solidFill>
              </a:rPr>
              <a:t>Snel denken/afgeleid</a:t>
            </a:r>
          </a:p>
          <a:p>
            <a:pPr lvl="1"/>
            <a:r>
              <a:rPr lang="nl-NL" dirty="0">
                <a:solidFill>
                  <a:prstClr val="black"/>
                </a:solidFill>
              </a:rPr>
              <a:t>Overactief</a:t>
            </a:r>
          </a:p>
          <a:p>
            <a:pPr lvl="1"/>
            <a:r>
              <a:rPr lang="nl-NL" dirty="0">
                <a:solidFill>
                  <a:prstClr val="black"/>
                </a:solidFill>
              </a:rPr>
              <a:t>Risicovol gedrag</a:t>
            </a:r>
          </a:p>
          <a:p>
            <a:pPr lvl="1"/>
            <a:r>
              <a:rPr lang="nl-NL" dirty="0">
                <a:solidFill>
                  <a:prstClr val="black"/>
                </a:solidFill>
              </a:rPr>
              <a:t>Ontremd</a:t>
            </a:r>
          </a:p>
          <a:p>
            <a:pPr lvl="1"/>
            <a:r>
              <a:rPr lang="nl-NL" dirty="0">
                <a:solidFill>
                  <a:prstClr val="black"/>
                </a:solidFill>
              </a:rPr>
              <a:t>Geen slaap nodig hebben.</a:t>
            </a:r>
          </a:p>
          <a:p>
            <a:pPr lvl="1"/>
            <a:endParaRPr lang="nl-NL" dirty="0"/>
          </a:p>
        </p:txBody>
      </p:sp>
    </p:spTree>
    <p:extLst>
      <p:ext uri="{BB962C8B-B14F-4D97-AF65-F5344CB8AC3E}">
        <p14:creationId xmlns:p14="http://schemas.microsoft.com/office/powerpoint/2010/main" val="4045151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 calcmode="lin" valueType="num">
                                      <p:cBhvr additive="base">
                                        <p:cTn id="3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anim calcmode="lin" valueType="num">
                                      <p:cBhvr additive="base">
                                        <p:cTn id="4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sp>
        <p:nvSpPr>
          <p:cNvPr id="3" name="Tijdelijke aanduiding voor inhoud 2"/>
          <p:cNvSpPr>
            <a:spLocks noGrp="1"/>
          </p:cNvSpPr>
          <p:nvPr>
            <p:ph idx="1"/>
          </p:nvPr>
        </p:nvSpPr>
        <p:spPr/>
        <p:txBody>
          <a:bodyPr/>
          <a:lstStyle/>
          <a:p>
            <a:r>
              <a:rPr lang="nl-NL" dirty="0">
                <a:hlinkClick r:id="rId2"/>
              </a:rPr>
              <a:t>https://youtu.be/TR9r_wR3Z_E</a:t>
            </a:r>
            <a:endParaRPr lang="nl-NL" dirty="0"/>
          </a:p>
          <a:p>
            <a:endParaRPr lang="nl-NL" dirty="0"/>
          </a:p>
          <a:p>
            <a:endParaRPr lang="nl-NL" dirty="0"/>
          </a:p>
        </p:txBody>
      </p:sp>
    </p:spTree>
    <p:extLst>
      <p:ext uri="{BB962C8B-B14F-4D97-AF65-F5344CB8AC3E}">
        <p14:creationId xmlns:p14="http://schemas.microsoft.com/office/powerpoint/2010/main" val="2300707845"/>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TotalTime>
  <Words>788</Words>
  <Application>Microsoft Office PowerPoint</Application>
  <PresentationFormat>Breedbeeld</PresentationFormat>
  <Paragraphs>120</Paragraphs>
  <Slides>18</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18</vt:i4>
      </vt:variant>
    </vt:vector>
  </HeadingPairs>
  <TitlesOfParts>
    <vt:vector size="22" baseType="lpstr">
      <vt:lpstr>Arial</vt:lpstr>
      <vt:lpstr>Calibri</vt:lpstr>
      <vt:lpstr>Calibri Light</vt:lpstr>
      <vt:lpstr>Kantoorthema</vt:lpstr>
      <vt:lpstr>Maatschappelijke zorg 2</vt:lpstr>
      <vt:lpstr>De vorige keer…</vt:lpstr>
      <vt:lpstr>Vandaag </vt:lpstr>
      <vt:lpstr>Stemmingsstoornissen.</vt:lpstr>
      <vt:lpstr>PowerPoint-presentatie</vt:lpstr>
      <vt:lpstr>Depressie</vt:lpstr>
      <vt:lpstr>Depressie 2</vt:lpstr>
      <vt:lpstr>Manie</vt:lpstr>
      <vt:lpstr>PowerPoint-presentatie</vt:lpstr>
      <vt:lpstr>Bekende personen met deze klachten</vt:lpstr>
      <vt:lpstr>Angststoornis. Theorie</vt:lpstr>
      <vt:lpstr>PowerPoint-presentatie</vt:lpstr>
      <vt:lpstr>Factoren bij angst</vt:lpstr>
      <vt:lpstr>Dwang</vt:lpstr>
      <vt:lpstr>Paniekstoornis</vt:lpstr>
      <vt:lpstr>agorafobie</vt:lpstr>
      <vt:lpstr>Gegeneraliseerde angststoornis</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Maatschappelijke zorg 2</dc:title>
  <dc:creator>Koen Steinhauer</dc:creator>
  <cp:lastModifiedBy>Koen Steinhauer</cp:lastModifiedBy>
  <cp:revision>3</cp:revision>
  <dcterms:created xsi:type="dcterms:W3CDTF">2017-04-04T09:01:50Z</dcterms:created>
  <dcterms:modified xsi:type="dcterms:W3CDTF">2017-04-04T11:19:33Z</dcterms:modified>
</cp:coreProperties>
</file>